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1" r:id="rId7"/>
    <p:sldId id="262" r:id="rId8"/>
    <p:sldId id="263" r:id="rId9"/>
    <p:sldId id="266" r:id="rId10"/>
    <p:sldId id="264" r:id="rId11"/>
    <p:sldId id="268" r:id="rId12"/>
    <p:sldId id="269" r:id="rId13"/>
    <p:sldId id="260" r:id="rId14"/>
    <p:sldId id="267"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59CE7E2-16C7-402C-AC73-17469065C4BA}" type="datetimeFigureOut">
              <a:rPr lang="nl-NL" smtClean="0"/>
              <a:t>12-3-2016</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F116FCC5-C888-4FED-ACBE-91C2AAEB85AE}" type="slidenum">
              <a:rPr lang="nl-NL" smtClean="0"/>
              <a:t>‹nr.›</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9CE7E2-16C7-402C-AC73-17469065C4BA}" type="datetimeFigureOut">
              <a:rPr lang="nl-NL" smtClean="0"/>
              <a:t>12-3-2016</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16FCC5-C888-4FED-ACBE-91C2AAEB85AE}" type="slidenum">
              <a:rPr lang="nl-NL" smtClean="0"/>
              <a:t>‹nr.›</a:t>
            </a:fld>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Wie wordt crimineel?</a:t>
            </a:r>
            <a:endParaRPr lang="nl-NL" dirty="0"/>
          </a:p>
        </p:txBody>
      </p:sp>
      <p:sp>
        <p:nvSpPr>
          <p:cNvPr id="5" name="Tijdelijke aanduiding voor inhoud 4"/>
          <p:cNvSpPr>
            <a:spLocks noGrp="1"/>
          </p:cNvSpPr>
          <p:nvPr>
            <p:ph idx="1"/>
          </p:nvPr>
        </p:nvSpPr>
        <p:spPr/>
        <p:txBody>
          <a:bodyPr>
            <a:normAutofit fontScale="92500" lnSpcReduction="20000"/>
          </a:bodyPr>
          <a:lstStyle/>
          <a:p>
            <a:pPr>
              <a:buNone/>
            </a:pPr>
            <a:r>
              <a:rPr lang="nl-NL" dirty="0" smtClean="0"/>
              <a:t>    Enkele theorieën over het </a:t>
            </a:r>
            <a:r>
              <a:rPr lang="nl-NL" smtClean="0"/>
              <a:t>ontstaan van </a:t>
            </a:r>
            <a:r>
              <a:rPr lang="nl-NL" dirty="0" smtClean="0"/>
              <a:t>criminaliteit:</a:t>
            </a:r>
          </a:p>
          <a:p>
            <a:pPr>
              <a:buNone/>
            </a:pPr>
            <a:endParaRPr lang="nl-NL" dirty="0" smtClean="0"/>
          </a:p>
          <a:p>
            <a:pPr>
              <a:buFontTx/>
              <a:buChar char="-"/>
            </a:pPr>
            <a:r>
              <a:rPr lang="nl-NL" dirty="0" err="1" smtClean="0"/>
              <a:t>Lombroso</a:t>
            </a:r>
            <a:r>
              <a:rPr lang="nl-NL" dirty="0" smtClean="0"/>
              <a:t> – theorie</a:t>
            </a:r>
          </a:p>
          <a:p>
            <a:pPr>
              <a:buFontTx/>
              <a:buChar char="-"/>
            </a:pPr>
            <a:r>
              <a:rPr lang="nl-NL" dirty="0" smtClean="0"/>
              <a:t>Rationele keuzetheorie</a:t>
            </a:r>
          </a:p>
          <a:p>
            <a:pPr>
              <a:buFontTx/>
              <a:buChar char="-"/>
            </a:pPr>
            <a:r>
              <a:rPr lang="nl-NL" dirty="0" smtClean="0"/>
              <a:t>Sociobiologie</a:t>
            </a:r>
          </a:p>
          <a:p>
            <a:pPr>
              <a:buFontTx/>
              <a:buChar char="-"/>
            </a:pPr>
            <a:r>
              <a:rPr lang="nl-NL" dirty="0" smtClean="0"/>
              <a:t>Bindingstheorie</a:t>
            </a:r>
          </a:p>
          <a:p>
            <a:pPr>
              <a:buFontTx/>
              <a:buChar char="-"/>
            </a:pPr>
            <a:r>
              <a:rPr lang="nl-NL" dirty="0" smtClean="0"/>
              <a:t>Psychoanalyse</a:t>
            </a:r>
          </a:p>
          <a:p>
            <a:pPr>
              <a:buFontTx/>
              <a:buChar char="-"/>
            </a:pPr>
            <a:r>
              <a:rPr lang="nl-NL" dirty="0" smtClean="0"/>
              <a:t>Aangeleerd- gedrag- theorie</a:t>
            </a:r>
          </a:p>
          <a:p>
            <a:pPr>
              <a:buFontTx/>
              <a:buChar char="-"/>
            </a:pPr>
            <a:r>
              <a:rPr lang="nl-NL" dirty="0" smtClean="0"/>
              <a:t>Anomietheorie</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Aangeleerd- gedrag- theorie</a:t>
            </a:r>
            <a:endParaRPr lang="nl-NL" dirty="0"/>
          </a:p>
        </p:txBody>
      </p:sp>
      <p:sp>
        <p:nvSpPr>
          <p:cNvPr id="3" name="Tijdelijke aanduiding voor inhoud 2"/>
          <p:cNvSpPr>
            <a:spLocks noGrp="1"/>
          </p:cNvSpPr>
          <p:nvPr>
            <p:ph idx="1"/>
          </p:nvPr>
        </p:nvSpPr>
        <p:spPr/>
        <p:txBody>
          <a:bodyPr>
            <a:normAutofit fontScale="47500" lnSpcReduction="20000"/>
          </a:bodyPr>
          <a:lstStyle/>
          <a:p>
            <a:r>
              <a:rPr lang="nl-NL" sz="5100" dirty="0" smtClean="0"/>
              <a:t>Criminelen verschillen niet wezenlijk van andere mensen;</a:t>
            </a:r>
          </a:p>
          <a:p>
            <a:endParaRPr lang="nl-NL" sz="4400" dirty="0" smtClean="0"/>
          </a:p>
          <a:p>
            <a:r>
              <a:rPr lang="nl-NL" sz="5100" dirty="0" smtClean="0"/>
              <a:t>Criminelen hebben dezelfde persoonlijkheidskenmerken en levensdoelen als alle andere mensen;</a:t>
            </a:r>
          </a:p>
          <a:p>
            <a:endParaRPr lang="nl-NL" sz="4400" dirty="0" smtClean="0"/>
          </a:p>
          <a:p>
            <a:r>
              <a:rPr lang="nl-NL" sz="5100" dirty="0" smtClean="0"/>
              <a:t>Criminelen hebben alleen het verkeerde gedrag aangeleerd van mensen met wie zij intensief omgaan om die doelen te bereiken.</a:t>
            </a:r>
          </a:p>
          <a:p>
            <a:endParaRPr lang="nl-NL" sz="4400" dirty="0" smtClean="0"/>
          </a:p>
          <a:p>
            <a:pPr>
              <a:buNone/>
            </a:pPr>
            <a:r>
              <a:rPr lang="nl-NL" sz="4400" dirty="0" smtClean="0"/>
              <a:t>Kritiek op de theorie:</a:t>
            </a:r>
          </a:p>
          <a:p>
            <a:r>
              <a:rPr lang="nl-NL" sz="4400" dirty="0" smtClean="0"/>
              <a:t>Waar begint crimineel gedrag?</a:t>
            </a:r>
          </a:p>
          <a:p>
            <a:r>
              <a:rPr lang="nl-NL" sz="4400" dirty="0" smtClean="0"/>
              <a:t>Waar komen veranderingen en nieuwe ontwikkelingen in de misdaad, zoals creditcardfraude of computercriminaliteit, vandaan?</a:t>
            </a:r>
          </a:p>
          <a:p>
            <a:endParaRPr lang="nl-N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Anomietheorie</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Iedereen in de westerse samenleving wil zo hoog mogelijk op de maatschappelijke ladder komen;</a:t>
            </a:r>
          </a:p>
          <a:p>
            <a:endParaRPr lang="nl-NL" dirty="0"/>
          </a:p>
          <a:p>
            <a:r>
              <a:rPr lang="nl-NL" dirty="0" smtClean="0"/>
              <a:t>Mensen willen in beginsel hun levensdoelen op een legale manier realiseren;</a:t>
            </a:r>
          </a:p>
          <a:p>
            <a:pPr>
              <a:buNone/>
            </a:pPr>
            <a:endParaRPr lang="nl-NL" dirty="0" smtClean="0"/>
          </a:p>
          <a:p>
            <a:r>
              <a:rPr lang="nl-NL" dirty="0" smtClean="0"/>
              <a:t>Sommig</a:t>
            </a:r>
            <a:r>
              <a:rPr lang="nl-NL" dirty="0" smtClean="0"/>
              <a:t>e mensen die hun levensdoelen niet op legitieme/ legale wijze kunnen realiseren verkiezen de niet -legitieme/ strafbare weg;</a:t>
            </a:r>
          </a:p>
          <a:p>
            <a:endParaRPr lang="nl-NL" dirty="0"/>
          </a:p>
          <a:p>
            <a:r>
              <a:rPr lang="nl-NL" dirty="0" smtClean="0"/>
              <a:t>Maatschappelijke ongelijkheid is (dus) de verklaring van het ontstaan van criminaliteit.</a:t>
            </a:r>
          </a:p>
          <a:p>
            <a:endParaRPr lang="nl-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Nut van de anomietheorie</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Criminaliteit kan aangepakt worden door maatschappelijke ongelijkheid te bestrijden;</a:t>
            </a:r>
          </a:p>
          <a:p>
            <a:endParaRPr lang="nl-NL" dirty="0"/>
          </a:p>
          <a:p>
            <a:r>
              <a:rPr lang="nl-NL" dirty="0" smtClean="0"/>
              <a:t>Door mensen naar studie en werk te begeleiden krijgen ze meer inkomen en kunnen ze hun doelen op een legale manier realiseren.</a:t>
            </a:r>
          </a:p>
          <a:p>
            <a:endParaRPr lang="nl-NL" dirty="0"/>
          </a:p>
          <a:p>
            <a:r>
              <a:rPr lang="nl-NL" dirty="0" smtClean="0"/>
              <a:t>Extra:</a:t>
            </a:r>
          </a:p>
          <a:p>
            <a:r>
              <a:rPr lang="nl-NL" dirty="0" smtClean="0"/>
              <a:t>Criminaliteit gepleegd door mensen uit de middenklasse en vooral hogere klasse van de samenleving kun je niet met de anomietheorie verklaren. Beide groepen zouden theoretisch gezien voldoende inkomen hebben om hun doelen op een legale manier te bereiken.</a:t>
            </a:r>
            <a:endParaRPr lang="nl-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Bindingstheorie</a:t>
            </a:r>
            <a:endParaRPr lang="nl-NL" dirty="0"/>
          </a:p>
        </p:txBody>
      </p:sp>
      <p:sp>
        <p:nvSpPr>
          <p:cNvPr id="3" name="Tijdelijke aanduiding voor inhoud 2"/>
          <p:cNvSpPr>
            <a:spLocks noGrp="1"/>
          </p:cNvSpPr>
          <p:nvPr>
            <p:ph idx="1"/>
          </p:nvPr>
        </p:nvSpPr>
        <p:spPr>
          <a:xfrm>
            <a:off x="457200" y="1600200"/>
            <a:ext cx="8686800" cy="4525963"/>
          </a:xfrm>
        </p:spPr>
        <p:txBody>
          <a:bodyPr>
            <a:normAutofit fontScale="62500" lnSpcReduction="20000"/>
          </a:bodyPr>
          <a:lstStyle/>
          <a:p>
            <a:r>
              <a:rPr lang="nl-NL" sz="3400" dirty="0" smtClean="0"/>
              <a:t>Deze theorie verklaart waarom mensen GEEN strafbare feiten plegen;</a:t>
            </a:r>
          </a:p>
          <a:p>
            <a:endParaRPr lang="nl-NL" sz="3400" dirty="0" smtClean="0"/>
          </a:p>
          <a:p>
            <a:r>
              <a:rPr lang="nl-NL" sz="3400" dirty="0" smtClean="0"/>
              <a:t>De meeste mensen gedragen zich volgens de wet omdat zij voldoende binding (sociale relaties) hebben in de samenleving.</a:t>
            </a:r>
          </a:p>
          <a:p>
            <a:endParaRPr lang="nl-NL" sz="3400" dirty="0" smtClean="0"/>
          </a:p>
          <a:p>
            <a:r>
              <a:rPr lang="nl-NL" sz="3400" dirty="0" smtClean="0"/>
              <a:t>Burgers zetten die sociale relaties niet op het spel.</a:t>
            </a:r>
          </a:p>
          <a:p>
            <a:endParaRPr lang="nl-NL" sz="3400" dirty="0" smtClean="0"/>
          </a:p>
          <a:p>
            <a:pPr>
              <a:buNone/>
            </a:pPr>
            <a:r>
              <a:rPr lang="nl-NL" sz="3400" dirty="0" smtClean="0"/>
              <a:t>Sociale relaties : </a:t>
            </a:r>
          </a:p>
          <a:p>
            <a:pPr>
              <a:buNone/>
            </a:pPr>
            <a:r>
              <a:rPr lang="nl-NL" sz="3400" dirty="0" smtClean="0"/>
              <a:t>      directe omgeving:familie, vrienden, buren, school,  etc.</a:t>
            </a:r>
          </a:p>
          <a:p>
            <a:pPr>
              <a:buNone/>
            </a:pPr>
            <a:r>
              <a:rPr lang="nl-NL" sz="3400" dirty="0" smtClean="0"/>
              <a:t>      maatschappelijk niveau: werkkring, algemeen zelfrespect.</a:t>
            </a:r>
          </a:p>
          <a:p>
            <a:pPr>
              <a:buNone/>
            </a:pPr>
            <a:endParaRPr lang="nl-NL" sz="3400" dirty="0" smtClean="0"/>
          </a:p>
          <a:p>
            <a:pPr>
              <a:buNone/>
            </a:pPr>
            <a:r>
              <a:rPr lang="nl-NL" sz="3400" dirty="0" smtClean="0"/>
              <a:t>Criminaliteit kan worden teruggedrongen door het herstellen van bindingen!</a:t>
            </a:r>
          </a:p>
          <a:p>
            <a:endParaRPr lang="nl-N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Nut van de bindingstheorie</a:t>
            </a:r>
            <a:endParaRPr lang="nl-NL" dirty="0"/>
          </a:p>
        </p:txBody>
      </p:sp>
      <p:sp>
        <p:nvSpPr>
          <p:cNvPr id="3" name="Tijdelijke aanduiding voor inhoud 2"/>
          <p:cNvSpPr>
            <a:spLocks noGrp="1"/>
          </p:cNvSpPr>
          <p:nvPr>
            <p:ph idx="1"/>
          </p:nvPr>
        </p:nvSpPr>
        <p:spPr/>
        <p:txBody>
          <a:bodyPr>
            <a:normAutofit/>
          </a:bodyPr>
          <a:lstStyle/>
          <a:p>
            <a:r>
              <a:rPr lang="nl-NL" sz="2400" dirty="0" smtClean="0"/>
              <a:t>Criminaliteit kan voorkomen/ verminderd worden als burgers ‘bindingen’ krijgen in de samenleving;</a:t>
            </a:r>
          </a:p>
          <a:p>
            <a:endParaRPr lang="nl-NL" sz="2400" dirty="0" smtClean="0"/>
          </a:p>
          <a:p>
            <a:r>
              <a:rPr lang="nl-NL" sz="2400" dirty="0" smtClean="0"/>
              <a:t>Ex- criminelen moeten naar studie en werk begeleid worden waardoor ze weer binding krijgen met de samenleving;</a:t>
            </a:r>
          </a:p>
          <a:p>
            <a:endParaRPr lang="nl-NL" sz="2400" dirty="0" smtClean="0"/>
          </a:p>
          <a:p>
            <a:r>
              <a:rPr lang="nl-NL" sz="2400" dirty="0" smtClean="0"/>
              <a:t>Ex- criminelen moeten de band met o.a. familie weer herstellen zodat ze weer iets te verliezen hebben. </a:t>
            </a:r>
            <a:endParaRPr lang="nl-NL"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Lombroso</a:t>
            </a:r>
            <a:r>
              <a:rPr lang="nl-NL" dirty="0" smtClean="0"/>
              <a:t>- theorie</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sz="2600" dirty="0" err="1" smtClean="0"/>
              <a:t>Cesare</a:t>
            </a:r>
            <a:r>
              <a:rPr lang="nl-NL" sz="2600" dirty="0" smtClean="0"/>
              <a:t> </a:t>
            </a:r>
            <a:r>
              <a:rPr lang="nl-NL" sz="2600" dirty="0" err="1" smtClean="0"/>
              <a:t>Lombroso</a:t>
            </a:r>
            <a:endParaRPr lang="nl-NL" sz="2600" dirty="0" smtClean="0"/>
          </a:p>
          <a:p>
            <a:pPr>
              <a:buNone/>
            </a:pPr>
            <a:endParaRPr lang="nl-NL" sz="2600" dirty="0" smtClean="0"/>
          </a:p>
          <a:p>
            <a:r>
              <a:rPr lang="nl-NL" sz="2600" dirty="0" smtClean="0"/>
              <a:t>Concludeerde: “Crimineel gedrag is erfelijk bepaald”;</a:t>
            </a:r>
          </a:p>
          <a:p>
            <a:pPr>
              <a:buNone/>
            </a:pPr>
            <a:endParaRPr lang="nl-NL" sz="2600" dirty="0" smtClean="0"/>
          </a:p>
          <a:p>
            <a:r>
              <a:rPr lang="nl-NL" sz="2600" dirty="0" smtClean="0"/>
              <a:t>Criminelen zijn te herkennen aan uiterlijke kenmerken, zoals: asymmetrisch gezicht, hoge jukbeenderen, doorlopende wenkbrauwen;</a:t>
            </a:r>
          </a:p>
          <a:p>
            <a:pPr>
              <a:buNone/>
            </a:pPr>
            <a:endParaRPr lang="nl-NL" sz="2600" dirty="0" smtClean="0"/>
          </a:p>
          <a:p>
            <a:r>
              <a:rPr lang="nl-NL" sz="2600" dirty="0" err="1" smtClean="0"/>
              <a:t>Lombroso</a:t>
            </a:r>
            <a:r>
              <a:rPr lang="nl-NL" sz="2600" dirty="0" smtClean="0"/>
              <a:t> was tegen lijfstraffen;</a:t>
            </a:r>
          </a:p>
          <a:p>
            <a:pPr>
              <a:buNone/>
            </a:pPr>
            <a:endParaRPr lang="nl-NL" sz="2600" dirty="0" smtClean="0"/>
          </a:p>
          <a:p>
            <a:r>
              <a:rPr lang="nl-NL" sz="2600" dirty="0" err="1" smtClean="0"/>
              <a:t>Lombroso</a:t>
            </a:r>
            <a:r>
              <a:rPr lang="nl-NL" sz="2600" dirty="0" smtClean="0"/>
              <a:t> pleitte voor menselijke behandeling van misdadigers. </a:t>
            </a:r>
          </a:p>
          <a:p>
            <a:endParaRPr lang="nl-NL" sz="2600" dirty="0"/>
          </a:p>
          <a:p>
            <a:r>
              <a:rPr lang="nl-NL" sz="2600" dirty="0" smtClean="0"/>
              <a:t>Theorie van </a:t>
            </a:r>
            <a:r>
              <a:rPr lang="nl-NL" sz="2600" dirty="0" err="1" smtClean="0"/>
              <a:t>Lombroso</a:t>
            </a:r>
            <a:r>
              <a:rPr lang="nl-NL" sz="2600" dirty="0" smtClean="0"/>
              <a:t> is inmiddels achterhaald!</a:t>
            </a:r>
          </a:p>
          <a:p>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Rationele- keuzetheorie</a:t>
            </a:r>
            <a:endParaRPr lang="nl-NL" dirty="0"/>
          </a:p>
        </p:txBody>
      </p:sp>
      <p:sp>
        <p:nvSpPr>
          <p:cNvPr id="3" name="Tijdelijke aanduiding voor inhoud 2"/>
          <p:cNvSpPr>
            <a:spLocks noGrp="1"/>
          </p:cNvSpPr>
          <p:nvPr>
            <p:ph idx="1"/>
          </p:nvPr>
        </p:nvSpPr>
        <p:spPr/>
        <p:txBody>
          <a:bodyPr/>
          <a:lstStyle/>
          <a:p>
            <a:pPr>
              <a:buFontTx/>
              <a:buChar char="-"/>
            </a:pPr>
            <a:r>
              <a:rPr lang="nl-NL" sz="2400" dirty="0" smtClean="0"/>
              <a:t>Economische theorie;</a:t>
            </a:r>
          </a:p>
          <a:p>
            <a:pPr>
              <a:buFontTx/>
              <a:buChar char="-"/>
            </a:pPr>
            <a:endParaRPr lang="nl-NL" sz="2400" dirty="0" smtClean="0"/>
          </a:p>
          <a:p>
            <a:pPr>
              <a:buFontTx/>
              <a:buChar char="-"/>
            </a:pPr>
            <a:r>
              <a:rPr lang="nl-NL" sz="2400" dirty="0" smtClean="0"/>
              <a:t>“Ieder individu kiest voor zichzelf steeds de meest gunstige optie”;</a:t>
            </a:r>
          </a:p>
          <a:p>
            <a:pPr>
              <a:buFontTx/>
              <a:buChar char="-"/>
            </a:pPr>
            <a:endParaRPr lang="nl-NL" sz="2400" dirty="0" smtClean="0"/>
          </a:p>
          <a:p>
            <a:pPr>
              <a:buFontTx/>
              <a:buChar char="-"/>
            </a:pPr>
            <a:r>
              <a:rPr lang="nl-NL" sz="2400" dirty="0" smtClean="0"/>
              <a:t>Ieder individu is een rationeel denkend wezen en weegt voor- en nadelen van zijn gedrag af;</a:t>
            </a:r>
          </a:p>
          <a:p>
            <a:pPr>
              <a:buFontTx/>
              <a:buChar char="-"/>
            </a:pPr>
            <a:endParaRPr lang="nl-NL" sz="2400" dirty="0" smtClean="0"/>
          </a:p>
          <a:p>
            <a:pPr>
              <a:buFontTx/>
              <a:buChar char="-"/>
            </a:pPr>
            <a:r>
              <a:rPr lang="nl-NL" sz="2400" dirty="0" err="1" smtClean="0"/>
              <a:t>Felson</a:t>
            </a:r>
            <a:r>
              <a:rPr lang="nl-NL" sz="2400" dirty="0" smtClean="0"/>
              <a:t> over criminaliteit: “Bij een kleine pakkans wordt de neiging om strafbare feiten te plegen bij sommigen groter.”</a:t>
            </a:r>
          </a:p>
          <a:p>
            <a:pPr>
              <a:buFontTx/>
              <a:buChar char="-"/>
            </a:pPr>
            <a:endParaRPr lang="nl-NL" dirty="0" smtClean="0"/>
          </a:p>
          <a:p>
            <a:pPr>
              <a:buFontTx/>
              <a:buChar char="-"/>
            </a:pP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Nut van de rationele - keuzetheorie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Criminaliteit kan (dus) verminderd worden als de ‘pakkans’ verhoogd wordt.</a:t>
            </a:r>
          </a:p>
          <a:p>
            <a:pPr>
              <a:buNone/>
            </a:pPr>
            <a:endParaRPr lang="nl-NL" dirty="0" smtClean="0"/>
          </a:p>
          <a:p>
            <a:r>
              <a:rPr lang="nl-NL" dirty="0" smtClean="0"/>
              <a:t>Middelen om de pakkans bij criminaliteit te verhogen zijn o.a.:</a:t>
            </a:r>
          </a:p>
          <a:p>
            <a:pPr>
              <a:buFontTx/>
              <a:buChar char="-"/>
            </a:pPr>
            <a:r>
              <a:rPr lang="nl-NL" dirty="0" smtClean="0"/>
              <a:t>Cameratoezicht op straat en in gebouwen;</a:t>
            </a:r>
          </a:p>
          <a:p>
            <a:pPr>
              <a:buFontTx/>
              <a:buChar char="-"/>
            </a:pPr>
            <a:r>
              <a:rPr lang="nl-NL" dirty="0" smtClean="0"/>
              <a:t>Spiegels in winkels;</a:t>
            </a:r>
          </a:p>
          <a:p>
            <a:pPr>
              <a:buFontTx/>
              <a:buChar char="-"/>
            </a:pPr>
            <a:r>
              <a:rPr lang="nl-NL" dirty="0" smtClean="0"/>
              <a:t>Meer inzet politie, stadswachten, controleurs;</a:t>
            </a:r>
          </a:p>
          <a:p>
            <a:pPr>
              <a:buFontTx/>
              <a:buChar char="-"/>
            </a:pPr>
            <a:r>
              <a:rPr lang="nl-NL" dirty="0" smtClean="0"/>
              <a:t>Meer verlichting van straten.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Sociobiologie</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Edward Wilson (Bioloog)</a:t>
            </a:r>
          </a:p>
          <a:p>
            <a:r>
              <a:rPr lang="nl-NL" dirty="0" smtClean="0"/>
              <a:t>Menselijk gedrag wordt minstens net zo sterk bepaald door genetische, dus erfelijke factoren</a:t>
            </a:r>
            <a:r>
              <a:rPr lang="nl-NL" dirty="0"/>
              <a:t> </a:t>
            </a:r>
            <a:r>
              <a:rPr lang="nl-NL" dirty="0" smtClean="0"/>
              <a:t>als door opvoeding en cultuur; </a:t>
            </a:r>
          </a:p>
          <a:p>
            <a:r>
              <a:rPr lang="nl-NL" dirty="0" smtClean="0"/>
              <a:t>Door ontdekking DNA is de sociobiologie nu al wetenschap geaccepteerd;</a:t>
            </a:r>
          </a:p>
          <a:p>
            <a:r>
              <a:rPr lang="nl-NL" dirty="0" smtClean="0"/>
              <a:t>Biosociale wetenschappen benadrukken de wisselwerking tussen biologische en sociale factoren;</a:t>
            </a:r>
          </a:p>
          <a:p>
            <a:endParaRPr lang="nl-NL" dirty="0" smtClean="0"/>
          </a:p>
          <a:p>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Vervolg: Sociobiologie</a:t>
            </a:r>
            <a:endParaRPr lang="nl-NL" dirty="0"/>
          </a:p>
        </p:txBody>
      </p:sp>
      <p:sp>
        <p:nvSpPr>
          <p:cNvPr id="3" name="Tijdelijke aanduiding voor inhoud 2"/>
          <p:cNvSpPr>
            <a:spLocks noGrp="1"/>
          </p:cNvSpPr>
          <p:nvPr>
            <p:ph idx="1"/>
          </p:nvPr>
        </p:nvSpPr>
        <p:spPr/>
        <p:txBody>
          <a:bodyPr/>
          <a:lstStyle/>
          <a:p>
            <a:r>
              <a:rPr lang="nl-NL" dirty="0" smtClean="0"/>
              <a:t>BV: Veel agressieve criminelen hebben een verhoogde testosteronspiegel;</a:t>
            </a:r>
          </a:p>
          <a:p>
            <a:r>
              <a:rPr lang="nl-NL" dirty="0" smtClean="0"/>
              <a:t>BV: Kinderen met sterk asociaal gedrag hebben vaker een lage hartslag. Ze hebben hierdoor mogelijk minder last van angst en zijn minder bang voor straf ;</a:t>
            </a:r>
          </a:p>
          <a:p>
            <a:endParaRPr lang="nl-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Psychoanalyse</a:t>
            </a:r>
            <a:endParaRPr lang="nl-NL" dirty="0"/>
          </a:p>
        </p:txBody>
      </p:sp>
      <p:sp>
        <p:nvSpPr>
          <p:cNvPr id="3" name="Tijdelijke aanduiding voor inhoud 2"/>
          <p:cNvSpPr>
            <a:spLocks noGrp="1"/>
          </p:cNvSpPr>
          <p:nvPr>
            <p:ph idx="1"/>
          </p:nvPr>
        </p:nvSpPr>
        <p:spPr/>
        <p:txBody>
          <a:bodyPr>
            <a:normAutofit lnSpcReduction="10000"/>
          </a:bodyPr>
          <a:lstStyle/>
          <a:p>
            <a:r>
              <a:rPr lang="nl-NL" sz="2800" dirty="0" err="1" smtClean="0"/>
              <a:t>Siegmund</a:t>
            </a:r>
            <a:r>
              <a:rPr lang="nl-NL" sz="2800" dirty="0" smtClean="0"/>
              <a:t> </a:t>
            </a:r>
            <a:r>
              <a:rPr lang="nl-NL" sz="2800" dirty="0" err="1" smtClean="0"/>
              <a:t>Freund</a:t>
            </a:r>
            <a:r>
              <a:rPr lang="nl-NL" sz="2800" dirty="0" smtClean="0"/>
              <a:t> is grondlegger van de </a:t>
            </a:r>
            <a:r>
              <a:rPr lang="nl-NL" sz="2800" dirty="0" err="1" smtClean="0"/>
              <a:t>psychanalyse</a:t>
            </a:r>
            <a:r>
              <a:rPr lang="nl-NL" sz="2800" dirty="0" smtClean="0"/>
              <a:t>;</a:t>
            </a:r>
          </a:p>
          <a:p>
            <a:r>
              <a:rPr lang="nl-NL" sz="2800" dirty="0" smtClean="0"/>
              <a:t>Er is een verband tussen crimineel gedrag en een storing in de psyche;</a:t>
            </a:r>
          </a:p>
          <a:p>
            <a:r>
              <a:rPr lang="nl-NL" sz="2800" dirty="0" smtClean="0"/>
              <a:t>Elke psyche is opgebouwd uit drie elementen:</a:t>
            </a:r>
          </a:p>
          <a:p>
            <a:pPr>
              <a:buNone/>
            </a:pPr>
            <a:r>
              <a:rPr lang="nl-NL" dirty="0"/>
              <a:t> </a:t>
            </a:r>
            <a:r>
              <a:rPr lang="nl-NL" dirty="0" smtClean="0"/>
              <a:t>   </a:t>
            </a:r>
            <a:r>
              <a:rPr lang="nl-NL" sz="2200" dirty="0" smtClean="0"/>
              <a:t>* </a:t>
            </a:r>
            <a:r>
              <a:rPr lang="nl-NL" sz="2200" dirty="0" err="1" smtClean="0"/>
              <a:t>Id</a:t>
            </a:r>
            <a:r>
              <a:rPr lang="nl-NL" sz="2200" dirty="0" smtClean="0"/>
              <a:t> (onderbewuste, driften zoals seks en agressiviteit)</a:t>
            </a:r>
          </a:p>
          <a:p>
            <a:pPr>
              <a:buNone/>
            </a:pPr>
            <a:r>
              <a:rPr lang="nl-NL" sz="2200" dirty="0"/>
              <a:t> </a:t>
            </a:r>
            <a:r>
              <a:rPr lang="nl-NL" sz="2200" dirty="0" smtClean="0"/>
              <a:t>     * Ego (bewuste deel, krijgt overhand bij volwassen worden)</a:t>
            </a:r>
          </a:p>
          <a:p>
            <a:pPr>
              <a:buNone/>
            </a:pPr>
            <a:r>
              <a:rPr lang="nl-NL" sz="2200" dirty="0"/>
              <a:t> </a:t>
            </a:r>
            <a:r>
              <a:rPr lang="nl-NL" sz="2200" dirty="0" smtClean="0"/>
              <a:t>     * Superego (het geweten, waardoor we gevoelens van schuld en  </a:t>
            </a:r>
          </a:p>
          <a:p>
            <a:pPr>
              <a:buNone/>
            </a:pPr>
            <a:r>
              <a:rPr lang="nl-NL" sz="2200" dirty="0"/>
              <a:t> </a:t>
            </a:r>
            <a:r>
              <a:rPr lang="nl-NL" sz="2200" dirty="0" smtClean="0"/>
              <a:t>                            schaamte hebben)</a:t>
            </a:r>
          </a:p>
          <a:p>
            <a:pPr>
              <a:buNone/>
            </a:pPr>
            <a:r>
              <a:rPr lang="nl-NL" dirty="0"/>
              <a:t> </a:t>
            </a:r>
            <a:r>
              <a:rPr lang="nl-NL" dirty="0" smtClean="0"/>
              <a:t>   </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Vervolg: Psychoanalyse</a:t>
            </a:r>
            <a:endParaRPr lang="nl-NL" dirty="0"/>
          </a:p>
        </p:txBody>
      </p:sp>
      <p:sp>
        <p:nvSpPr>
          <p:cNvPr id="3" name="Tijdelijke aanduiding voor inhoud 2"/>
          <p:cNvSpPr>
            <a:spLocks noGrp="1"/>
          </p:cNvSpPr>
          <p:nvPr>
            <p:ph idx="1"/>
          </p:nvPr>
        </p:nvSpPr>
        <p:spPr/>
        <p:txBody>
          <a:bodyPr>
            <a:normAutofit/>
          </a:bodyPr>
          <a:lstStyle/>
          <a:p>
            <a:endParaRPr lang="nl-NL" sz="2400" dirty="0" smtClean="0"/>
          </a:p>
          <a:p>
            <a:r>
              <a:rPr lang="nl-NL" sz="2400" dirty="0" smtClean="0"/>
              <a:t>Afwijkend / Crimineel gedrag ontstaat omdat er geen balans is tussen de drie delen van de psyche;</a:t>
            </a:r>
          </a:p>
          <a:p>
            <a:endParaRPr lang="nl-NL" dirty="0"/>
          </a:p>
          <a:p>
            <a:r>
              <a:rPr lang="nl-NL" sz="2000" dirty="0" smtClean="0"/>
              <a:t>BV: kind dat geen inlevingsvermogen ontwikkeld heeft, ‘voelt’ niet waarom hij een ander niet mag slaan. Omdat hij zich niet kan verplaatsen in het slachtoffer is er geen rem op de agressiviteit.</a:t>
            </a:r>
            <a:endParaRPr lang="nl-NL"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Nut van de psychoanalyse</a:t>
            </a:r>
            <a:endParaRPr lang="nl-NL" dirty="0"/>
          </a:p>
        </p:txBody>
      </p:sp>
      <p:sp>
        <p:nvSpPr>
          <p:cNvPr id="3" name="Tijdelijke aanduiding voor inhoud 2"/>
          <p:cNvSpPr>
            <a:spLocks noGrp="1"/>
          </p:cNvSpPr>
          <p:nvPr>
            <p:ph idx="1"/>
          </p:nvPr>
        </p:nvSpPr>
        <p:spPr/>
        <p:txBody>
          <a:bodyPr/>
          <a:lstStyle/>
          <a:p>
            <a:r>
              <a:rPr lang="nl-NL" dirty="0" smtClean="0"/>
              <a:t>Opvoeders (ouders, familie, schol etc.) moeten een bijdrage leveren aan het ontwikkelen van het geweten van burgers;</a:t>
            </a:r>
          </a:p>
          <a:p>
            <a:endParaRPr lang="nl-NL" dirty="0" smtClean="0"/>
          </a:p>
          <a:p>
            <a:r>
              <a:rPr lang="nl-NL" dirty="0" smtClean="0"/>
              <a:t>Criminaliteit kan deels voorkomen worden door instinctieve driften te onderdrukken met medicijngebruik.</a:t>
            </a:r>
          </a:p>
          <a:p>
            <a:endParaRPr lang="nl-N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794</Words>
  <Application>Microsoft Office PowerPoint</Application>
  <PresentationFormat>Diavoorstelling (4:3)</PresentationFormat>
  <Paragraphs>107</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Office-thema</vt:lpstr>
      <vt:lpstr>Wie wordt crimineel?</vt:lpstr>
      <vt:lpstr>Lombroso- theorie</vt:lpstr>
      <vt:lpstr>Rationele- keuzetheorie</vt:lpstr>
      <vt:lpstr>Nut van de rationele - keuzetheorie</vt:lpstr>
      <vt:lpstr>Sociobiologie</vt:lpstr>
      <vt:lpstr>Vervolg: Sociobiologie</vt:lpstr>
      <vt:lpstr>Psychoanalyse</vt:lpstr>
      <vt:lpstr>Vervolg: Psychoanalyse</vt:lpstr>
      <vt:lpstr>Nut van de psychoanalyse</vt:lpstr>
      <vt:lpstr>Aangeleerd- gedrag- theorie</vt:lpstr>
      <vt:lpstr>Anomietheorie</vt:lpstr>
      <vt:lpstr>Nut van de anomietheorie</vt:lpstr>
      <vt:lpstr>Bindingstheorie</vt:lpstr>
      <vt:lpstr>Nut van de bindingstheorie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 wordt crimineel?</dc:title>
  <dc:creator>Gebruiker</dc:creator>
  <cp:lastModifiedBy>Gebruiker</cp:lastModifiedBy>
  <cp:revision>11</cp:revision>
  <dcterms:created xsi:type="dcterms:W3CDTF">2016-03-12T11:17:00Z</dcterms:created>
  <dcterms:modified xsi:type="dcterms:W3CDTF">2016-03-12T11:57:10Z</dcterms:modified>
</cp:coreProperties>
</file>